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0" r:id="rId2"/>
    <p:sldId id="271" r:id="rId3"/>
    <p:sldId id="275" r:id="rId4"/>
    <p:sldId id="274" r:id="rId5"/>
    <p:sldId id="287" r:id="rId6"/>
    <p:sldId id="320" r:id="rId7"/>
    <p:sldId id="319" r:id="rId8"/>
    <p:sldId id="276" r:id="rId9"/>
    <p:sldId id="273" r:id="rId10"/>
    <p:sldId id="277" r:id="rId11"/>
    <p:sldId id="278" r:id="rId12"/>
    <p:sldId id="279" r:id="rId13"/>
    <p:sldId id="280" r:id="rId14"/>
    <p:sldId id="281" r:id="rId15"/>
    <p:sldId id="282" r:id="rId16"/>
    <p:sldId id="288" r:id="rId17"/>
    <p:sldId id="283" r:id="rId18"/>
    <p:sldId id="284" r:id="rId19"/>
    <p:sldId id="285" r:id="rId20"/>
    <p:sldId id="289"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82747" autoAdjust="0"/>
  </p:normalViewPr>
  <p:slideViewPr>
    <p:cSldViewPr snapToGrid="0">
      <p:cViewPr varScale="1">
        <p:scale>
          <a:sx n="92" d="100"/>
          <a:sy n="92" d="100"/>
        </p:scale>
        <p:origin x="6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9/25/2024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As phi increases towards 1, </a:t>
            </a:r>
            <a:r>
              <a:rPr lang="en-US" sz="1800" b="0" i="0" u="none" strike="noStrike" baseline="0" dirty="0" err="1">
                <a:solidFill>
                  <a:srgbClr val="000000"/>
                </a:solidFill>
                <a:latin typeface="LMRoman10-Regular-Identity-H"/>
              </a:rPr>
              <a:t>B_tilde</a:t>
            </a:r>
            <a:r>
              <a:rPr lang="en-US" sz="1800" b="0" i="0" u="none" strike="noStrike" baseline="0" dirty="0">
                <a:solidFill>
                  <a:srgbClr val="000000"/>
                </a:solidFill>
                <a:latin typeface="LMRoman10-Regular-Identity-H"/>
              </a:rPr>
              <a:t> will decrease. </a:t>
            </a:r>
            <a:r>
              <a:rPr lang="en-US" sz="1200" b="0" i="0" u="none" strike="noStrike" baseline="0" dirty="0" err="1">
                <a:solidFill>
                  <a:srgbClr val="000000"/>
                </a:solidFill>
                <a:latin typeface="LMRoman10-Regular-Identity-H"/>
              </a:rPr>
              <a:t>B_star</a:t>
            </a:r>
            <a:r>
              <a:rPr lang="en-US" sz="1200" b="0" i="0" u="none" strike="noStrike" baseline="0" dirty="0">
                <a:solidFill>
                  <a:srgbClr val="000000"/>
                </a:solidFill>
                <a:latin typeface="LMRoman10-Regular-Identity-H"/>
              </a:rPr>
              <a:t> will also decrease. Results in overall decrease of total escapement.</a:t>
            </a:r>
          </a:p>
          <a:p>
            <a:pPr algn="l"/>
            <a:endParaRPr lang="en-US" sz="1200" b="0" i="0" u="none" strike="noStrike" baseline="0" dirty="0">
              <a:solidFill>
                <a:srgbClr val="000000"/>
              </a:solidFill>
              <a:latin typeface="LMRoman10-Regular-Identity-H"/>
            </a:endParaRPr>
          </a:p>
          <a:p>
            <a:pPr algn="l"/>
            <a:r>
              <a:rPr lang="en-US" sz="1200" b="0" i="0" u="none" strike="noStrike" baseline="0" dirty="0">
                <a:solidFill>
                  <a:srgbClr val="000000"/>
                </a:solidFill>
                <a:latin typeface="LMRoman10-Regular-Identity-H"/>
              </a:rPr>
              <a:t>We can run into an interesting problem with this population modification method which I’ve actually seen in a real world dataset, where if the survival and capture probabilities are high enough, and our </a:t>
            </a:r>
            <a:r>
              <a:rPr lang="en-US" sz="1200" b="0" i="0" u="none" strike="noStrike" baseline="0" dirty="0" err="1">
                <a:solidFill>
                  <a:srgbClr val="000000"/>
                </a:solidFill>
                <a:latin typeface="LMRoman10-Regular-Identity-H"/>
              </a:rPr>
              <a:t>N_hat</a:t>
            </a:r>
            <a:r>
              <a:rPr lang="en-US" sz="1200" b="0" i="0" u="none" strike="noStrike" baseline="0" dirty="0">
                <a:solidFill>
                  <a:srgbClr val="000000"/>
                </a:solidFill>
                <a:latin typeface="LMRoman10-Regular-Identity-H"/>
              </a:rPr>
              <a:t> estimates are low enough, we can end up with a total escapement estimate that is less than the total number of carcasses we observed.</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72744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94497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9/25/2024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9/25/2024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9.sv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hyperlink" Target="https://github.com/arthurbarros-CDF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 (animal):</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animals are representative of the population.</a:t>
            </a:r>
          </a:p>
          <a:p>
            <a:r>
              <a:rPr lang="en-US" sz="2800" dirty="0"/>
              <a:t>Number of released animals is known.</a:t>
            </a:r>
          </a:p>
          <a:p>
            <a:r>
              <a:rPr lang="en-US" sz="2800" dirty="0"/>
              <a:t>Tagging is accurate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40403" y="4141105"/>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40403" y="250930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340403" y="5533272"/>
                <a:ext cx="11502480" cy="482633"/>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an increase in average </a:t>
                </a:r>
                <a14:m>
                  <m:oMath xmlns:m="http://schemas.openxmlformats.org/officeDocument/2006/math">
                    <m:r>
                      <m:rPr>
                        <m:nor/>
                      </m:rPr>
                      <a:rPr lang="en-US" sz="2800" b="1" smtClean="0">
                        <a:solidFill>
                          <a:schemeClr val="accent1"/>
                        </a:solidFill>
                      </a:rPr>
                      <m:t>𝜙</m:t>
                    </m:r>
                    <m:r>
                      <a:rPr lang="en-US" sz="2800" b="1" i="1" smtClean="0">
                        <a:solidFill>
                          <a:schemeClr val="accent1"/>
                        </a:solidFill>
                        <a:latin typeface="Cambria Math" panose="02040503050406030204" pitchFamily="18" charset="0"/>
                      </a:rPr>
                      <m:t> </m:t>
                    </m:r>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340403" y="5533272"/>
                <a:ext cx="11502480" cy="482633"/>
              </a:xfrm>
              <a:prstGeom prst="rect">
                <a:avLst/>
              </a:prstGeom>
              <a:blipFill>
                <a:blip r:embed="rId5"/>
                <a:stretch>
                  <a:fillRect l="-1113" t="-22785" b="-3417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6FF899B-8B2B-EF34-826B-698BBB7915DC}"/>
              </a:ext>
            </a:extLst>
          </p:cNvPr>
          <p:cNvPicPr>
            <a:picLocks noChangeAspect="1"/>
          </p:cNvPicPr>
          <p:nvPr/>
        </p:nvPicPr>
        <p:blipFill>
          <a:blip r:embed="rId6"/>
          <a:stretch>
            <a:fillRect/>
          </a:stretch>
        </p:blipFill>
        <p:spPr>
          <a:xfrm>
            <a:off x="340403" y="1413713"/>
            <a:ext cx="6488873" cy="880194"/>
          </a:xfrm>
          <a:prstGeom prst="rect">
            <a:avLst/>
          </a:prstGeom>
        </p:spPr>
      </p:pic>
    </p:spTree>
    <p:extLst>
      <p:ext uri="{BB962C8B-B14F-4D97-AF65-F5344CB8AC3E}">
        <p14:creationId xmlns:p14="http://schemas.microsoft.com/office/powerpoint/2010/main" val="115554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lvl="1"/>
            <a:r>
              <a:rPr lang="en-US" sz="2400" b="1" dirty="0"/>
              <a:t>GitHub: </a:t>
            </a:r>
            <a:r>
              <a:rPr lang="en-US" sz="2400" b="1" dirty="0">
                <a:hlinkClick r:id="rId4"/>
              </a:rPr>
              <a:t>arthurbarros-CDFW</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p:txBody>
      </p:sp>
      <p:pic>
        <p:nvPicPr>
          <p:cNvPr id="4" name="Picture 3">
            <a:extLst>
              <a:ext uri="{FF2B5EF4-FFF2-40B4-BE49-F238E27FC236}">
                <a16:creationId xmlns:a16="http://schemas.microsoft.com/office/drawing/2014/main" id="{FE88EEAD-D17A-72F1-8A83-1877FCACE2BF}"/>
              </a:ext>
            </a:extLst>
          </p:cNvPr>
          <p:cNvPicPr>
            <a:picLocks noChangeAspect="1"/>
          </p:cNvPicPr>
          <p:nvPr/>
        </p:nvPicPr>
        <p:blipFill>
          <a:blip r:embed="rId5"/>
          <a:stretch>
            <a:fillRect/>
          </a:stretch>
        </p:blipFill>
        <p:spPr>
          <a:xfrm>
            <a:off x="8688477" y="1262129"/>
            <a:ext cx="2767956" cy="3703883"/>
          </a:xfrm>
          <a:prstGeom prst="rect">
            <a:avLst/>
          </a:prstGeom>
        </p:spPr>
      </p:pic>
    </p:spTree>
    <p:extLst>
      <p:ext uri="{BB962C8B-B14F-4D97-AF65-F5344CB8AC3E}">
        <p14:creationId xmlns:p14="http://schemas.microsoft.com/office/powerpoint/2010/main" val="3843953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Possibly 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Build a repository of escapement modeling details and methods that scientists can utilize going forward.</a:t>
            </a:r>
          </a:p>
          <a:p>
            <a:pPr lvl="1"/>
            <a:r>
              <a:rPr lang="en-US" sz="2800" dirty="0"/>
              <a:t>A central repository accessible across agencies that can be pulled from and built upon.</a:t>
            </a:r>
          </a:p>
          <a:p>
            <a:pPr lvl="1"/>
            <a:r>
              <a:rPr lang="en-US" sz="2800" dirty="0"/>
              <a:t>Documentation of math, methods, and code used in the model.</a:t>
            </a:r>
          </a:p>
        </p:txBody>
      </p:sp>
    </p:spTree>
    <p:extLst>
      <p:ext uri="{BB962C8B-B14F-4D97-AF65-F5344CB8AC3E}">
        <p14:creationId xmlns:p14="http://schemas.microsoft.com/office/powerpoint/2010/main" val="24460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lnSpcReduction="10000"/>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p>
          <a:p>
            <a:r>
              <a:rPr lang="en-US" sz="2800" b="1" dirty="0"/>
              <a:t>Please feel free to interrupt and ask questions!</a:t>
            </a:r>
          </a:p>
        </p:txBody>
      </p:sp>
    </p:spTree>
    <p:extLst>
      <p:ext uri="{BB962C8B-B14F-4D97-AF65-F5344CB8AC3E}">
        <p14:creationId xmlns:p14="http://schemas.microsoft.com/office/powerpoint/2010/main" val="224306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23334</TotalTime>
  <Words>2124</Words>
  <Application>Microsoft Office PowerPoint</Application>
  <PresentationFormat>Widescreen</PresentationFormat>
  <Paragraphs>184</Paragraphs>
  <Slides>21</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Aptos</vt:lpstr>
      <vt:lpstr>Aptos Display</vt:lpstr>
      <vt:lpstr>Arial</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Who I am</vt:lpstr>
      <vt:lpstr>Workshop purpose</vt:lpstr>
      <vt:lpstr>Workshop purpose</vt:lpstr>
      <vt:lpstr>Workshop purpose</vt:lpstr>
      <vt:lpstr>Workshop GitHub</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254</cp:revision>
  <dcterms:created xsi:type="dcterms:W3CDTF">2024-07-31T15:17:27Z</dcterms:created>
  <dcterms:modified xsi:type="dcterms:W3CDTF">2024-09-25T15:10:41Z</dcterms:modified>
</cp:coreProperties>
</file>